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50" r:id="rId1"/>
  </p:sldMasterIdLst>
  <p:sldIdLst>
    <p:sldId id="258" r:id="rId2"/>
    <p:sldId id="277" r:id="rId3"/>
    <p:sldId id="278" r:id="rId4"/>
    <p:sldId id="280" r:id="rId5"/>
    <p:sldId id="273" r:id="rId6"/>
    <p:sldId id="274" r:id="rId7"/>
    <p:sldId id="281" r:id="rId8"/>
    <p:sldId id="259" r:id="rId9"/>
    <p:sldId id="269" r:id="rId10"/>
  </p:sldIdLst>
  <p:sldSz cx="12192000" cy="6858000"/>
  <p:notesSz cx="6858000" cy="9144000"/>
  <p:embeddedFontLst>
    <p:embeddedFont>
      <p:font typeface="Book Antiqua" panose="02040602050305030304" pitchFamily="18" charset="0"/>
      <p:regular r:id="rId11"/>
      <p:bold r:id="rId12"/>
      <p:italic r:id="rId13"/>
      <p:boldItalic r:id="rId14"/>
    </p:embeddedFont>
    <p:embeddedFont>
      <p:font typeface="Bookman Old Style" panose="02050604050505020204" pitchFamily="18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141" userDrawn="1">
          <p15:clr>
            <a:srgbClr val="A4A3A4"/>
          </p15:clr>
        </p15:guide>
        <p15:guide id="2" orient="horz" pos="48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E7B5"/>
    <a:srgbClr val="242424"/>
    <a:srgbClr val="505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85" autoAdjust="0"/>
    <p:restoredTop sz="94674"/>
  </p:normalViewPr>
  <p:slideViewPr>
    <p:cSldViewPr snapToGrid="0" snapToObjects="1">
      <p:cViewPr>
        <p:scale>
          <a:sx n="75" d="100"/>
          <a:sy n="75" d="100"/>
        </p:scale>
        <p:origin x="437" y="422"/>
      </p:cViewPr>
      <p:guideLst>
        <p:guide pos="1141"/>
        <p:guide orient="horz" pos="4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jpg>
</file>

<file path=ppt/media/image10.png>
</file>

<file path=ppt/media/image11.jpeg>
</file>

<file path=ppt/media/image12.jpg>
</file>

<file path=ppt/media/image13.png>
</file>

<file path=ppt/media/image14.jpe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gif>
</file>

<file path=ppt/media/image3.jpg>
</file>

<file path=ppt/media/image4.jpg>
</file>

<file path=ppt/media/image5.jp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Синий">
    <p:bg>
      <p:bgPr>
        <a:solidFill>
          <a:srgbClr val="505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E3ACCEA-102A-4B47-8BAD-E97080CB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04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8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FF239D-64CB-D74D-B952-851537ED8D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04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451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Зелё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F9B2D8-1EE7-C44E-AE2B-B3313C068E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04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50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Градиен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B6DE9E8-6580-874F-B839-2AC4713F82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04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29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Градиентный фо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B6DE9E8-6580-874F-B839-2AC4713F82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104900" cy="6858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67FADA-9199-F74A-95BC-035DDE73B5B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4900" y="0"/>
            <a:ext cx="11099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8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8260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1" r:id="rId2"/>
    <p:sldLayoutId id="2147483655" r:id="rId3"/>
    <p:sldLayoutId id="2147483656" r:id="rId4"/>
    <p:sldLayoutId id="2147483657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DF8C999-0236-084A-AA3D-0A38C7D7395A}"/>
              </a:ext>
            </a:extLst>
          </p:cNvPr>
          <p:cNvSpPr txBox="1">
            <a:spLocks/>
          </p:cNvSpPr>
          <p:nvPr/>
        </p:nvSpPr>
        <p:spPr>
          <a:xfrm>
            <a:off x="1409700" y="2315306"/>
            <a:ext cx="11336482" cy="1389522"/>
          </a:xfrm>
          <a:prstGeom prst="rect">
            <a:avLst/>
          </a:prstGeom>
        </p:spPr>
        <p:txBody>
          <a:bodyPr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solidFill>
                  <a:schemeClr val="bg1"/>
                </a:solidFill>
                <a:latin typeface="Arial" panose="020B0604020202020204" pitchFamily="34" charset="0"/>
              </a:rPr>
              <a:t>Анализ фотографий сельскохозяйственных полей – Астраханская область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7A1A39F-C528-FC49-821E-CD9F5D753B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82989" y="275837"/>
            <a:ext cx="1218829" cy="56375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02AEAF9-A90F-6945-B591-0A9232281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41156" y="202857"/>
            <a:ext cx="1523338" cy="636739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DF8C999-0236-084A-AA3D-0A38C7D7395A}"/>
              </a:ext>
            </a:extLst>
          </p:cNvPr>
          <p:cNvSpPr txBox="1">
            <a:spLocks/>
          </p:cNvSpPr>
          <p:nvPr/>
        </p:nvSpPr>
        <p:spPr>
          <a:xfrm>
            <a:off x="7679459" y="5593169"/>
            <a:ext cx="4886614" cy="1389522"/>
          </a:xfrm>
          <a:prstGeom prst="rect">
            <a:avLst/>
          </a:prstGeom>
        </p:spPr>
        <p:txBody>
          <a:bodyPr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20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r>
              <a:rPr lang="ru-RU" sz="2000" b="1" u="sng" dirty="0">
                <a:solidFill>
                  <a:schemeClr val="bg1"/>
                </a:solidFill>
                <a:latin typeface="Arial" panose="020B0604020202020204" pitchFamily="34" charset="0"/>
              </a:rPr>
              <a:t>Участники: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</a:rPr>
              <a:t>Гулевский Роман</a:t>
            </a:r>
          </a:p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</a:rPr>
              <a:t>		</a:t>
            </a:r>
            <a:r>
              <a:rPr lang="ru-RU" sz="2000" b="1" dirty="0" err="1">
                <a:solidFill>
                  <a:schemeClr val="bg1"/>
                </a:solidFill>
                <a:latin typeface="Arial" panose="020B0604020202020204" pitchFamily="34" charset="0"/>
              </a:rPr>
              <a:t>Корогод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</a:rPr>
              <a:t> Сергей</a:t>
            </a:r>
          </a:p>
          <a:p>
            <a:endParaRPr lang="ru-RU" sz="2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8AE08F5-7E15-41DE-9720-3169EE197F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20" y="66158"/>
            <a:ext cx="936286" cy="8768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9943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229139" y="1708762"/>
            <a:ext cx="696286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Создание системы сбора и обработки </a:t>
            </a:r>
            <a:r>
              <a:rPr lang="ru-RU" sz="3200" dirty="0" err="1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аэроизображений</a:t>
            </a:r>
            <a:r>
              <a:rPr lang="ru-RU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 для автоматической обработки проблемных участков сельскохозяйственного поля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017B64-0D30-43E0-8419-85FE17D29169}"/>
              </a:ext>
            </a:extLst>
          </p:cNvPr>
          <p:cNvSpPr txBox="1"/>
          <p:nvPr/>
        </p:nvSpPr>
        <p:spPr>
          <a:xfrm>
            <a:off x="3132056" y="0"/>
            <a:ext cx="59661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u="sng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Постановка задачи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CE87B7E-B85A-4950-8DFA-785B02135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437" y="1932613"/>
            <a:ext cx="3987238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D060B10-792B-49FD-AEA0-E914BDB0E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3069" y="4498039"/>
            <a:ext cx="5715000" cy="19065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D1D4A5-04A1-45EC-9128-8355595967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6901" y="0"/>
            <a:ext cx="1302335" cy="121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07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811338" y="807403"/>
            <a:ext cx="10004742" cy="3517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u="sng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Использованные технологии: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ru-RU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Язык программирования - </a:t>
            </a:r>
            <a:r>
              <a:rPr lang="en-US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Python</a:t>
            </a:r>
            <a:endParaRPr lang="ru-RU" sz="3200" dirty="0">
              <a:solidFill>
                <a:schemeClr val="accent1"/>
              </a:solidFill>
              <a:latin typeface="Bookman Old Style" panose="02050604050505020204" pitchFamily="18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ru-RU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Библиотеки: </a:t>
            </a:r>
            <a:r>
              <a:rPr lang="en-US" sz="3200" dirty="0" err="1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tensorflow</a:t>
            </a:r>
            <a:r>
              <a:rPr lang="en-US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3200" dirty="0" err="1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keras</a:t>
            </a:r>
            <a:r>
              <a:rPr lang="en-US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, flask</a:t>
            </a: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ru-RU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Нейронная сеть с архитектурой </a:t>
            </a:r>
            <a:r>
              <a:rPr lang="en-US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Mask-RCNN</a:t>
            </a:r>
            <a:r>
              <a:rPr lang="ru-RU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en-US" sz="3200" dirty="0">
              <a:solidFill>
                <a:schemeClr val="accent1"/>
              </a:solidFill>
              <a:latin typeface="Bookman Old Style" panose="02050604050505020204" pitchFamily="18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71500" indent="-571500">
              <a:lnSpc>
                <a:spcPct val="150000"/>
              </a:lnSpc>
              <a:buFontTx/>
              <a:buChar char="-"/>
            </a:pPr>
            <a:r>
              <a:rPr lang="ru-RU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Виртуализация среды с помощью </a:t>
            </a:r>
            <a:r>
              <a:rPr lang="en-US" sz="3200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Docker</a:t>
            </a:r>
            <a:endParaRPr lang="ru-RU" sz="3200" dirty="0">
              <a:solidFill>
                <a:schemeClr val="accent1"/>
              </a:solidFill>
              <a:latin typeface="Bookman Old Style" panose="02050604050505020204" pitchFamily="18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EC2443-0053-45C0-BA98-1D529C6C2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6901" y="0"/>
            <a:ext cx="1302335" cy="121959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C7B5593-9A99-42D7-88C7-BEE0C60FE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2476" y="4441698"/>
            <a:ext cx="3780644" cy="226701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4ABC9FC-4F03-4BBF-BD6C-53E80A8F8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2" y="4441698"/>
            <a:ext cx="4205807" cy="226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367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79D1FDA-F5FF-47BF-8DE5-470438830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9680" y="0"/>
            <a:ext cx="809556" cy="7581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B185E0-E45E-4FC9-ADF7-A0A32C9C4485}"/>
              </a:ext>
            </a:extLst>
          </p:cNvPr>
          <p:cNvSpPr txBox="1"/>
          <p:nvPr/>
        </p:nvSpPr>
        <p:spPr>
          <a:xfrm>
            <a:off x="1225856" y="170643"/>
            <a:ext cx="110642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u="sng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Подготовка обучающей выборки с помощью анализа сторонних геоинформационных систем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60D0C54-FA25-47CA-9ED1-BAFD89599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896" y="1714500"/>
            <a:ext cx="3783725" cy="3429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DA39843-3B8F-48DF-BCBE-3E268B747A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5324" y="1714500"/>
            <a:ext cx="3048000" cy="3429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7C5F37-7505-4500-B207-14BFFC40BB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7193" y="3223157"/>
            <a:ext cx="2853559" cy="3429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71719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31818" y="983673"/>
            <a:ext cx="1006864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3200" dirty="0">
              <a:solidFill>
                <a:schemeClr val="accent1"/>
              </a:solidFill>
              <a:latin typeface="Arial" panose="020B0604020202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ru-RU" sz="3200" dirty="0">
              <a:solidFill>
                <a:schemeClr val="accent1"/>
              </a:solidFill>
              <a:latin typeface="Arial" panose="020B0604020202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31B00A-598B-48EE-A8D4-57D143803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6180" y="2445327"/>
            <a:ext cx="3862551" cy="3429000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A0F6955-B8F5-476E-BD0E-DD1D42F2D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999" y="2445327"/>
            <a:ext cx="4935801" cy="342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185095-B299-4524-BF16-0A71AD4CFC2D}"/>
              </a:ext>
            </a:extLst>
          </p:cNvPr>
          <p:cNvSpPr txBox="1"/>
          <p:nvPr/>
        </p:nvSpPr>
        <p:spPr>
          <a:xfrm>
            <a:off x="1597594" y="191291"/>
            <a:ext cx="100686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Построение «маски» участков поля</a:t>
            </a:r>
          </a:p>
          <a:p>
            <a:pPr algn="ctr"/>
            <a:r>
              <a:rPr lang="ru-RU" sz="3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использованием утилиты </a:t>
            </a:r>
            <a:r>
              <a:rPr lang="en-US" sz="36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PixelsToolAnnotations</a:t>
            </a:r>
            <a:endParaRPr lang="ru-RU" sz="3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Стрелка: вправо 7">
            <a:extLst>
              <a:ext uri="{FF2B5EF4-FFF2-40B4-BE49-F238E27FC236}">
                <a16:creationId xmlns:a16="http://schemas.microsoft.com/office/drawing/2014/main" id="{8E8EA03F-D8DB-4E36-877F-E9A7C8218821}"/>
              </a:ext>
            </a:extLst>
          </p:cNvPr>
          <p:cNvSpPr/>
          <p:nvPr/>
        </p:nvSpPr>
        <p:spPr>
          <a:xfrm>
            <a:off x="6487511" y="3682920"/>
            <a:ext cx="1529256" cy="953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C6D728-C39B-4106-A4E7-B0C77EB48149}"/>
              </a:ext>
            </a:extLst>
          </p:cNvPr>
          <p:cNvSpPr txBox="1"/>
          <p:nvPr/>
        </p:nvSpPr>
        <p:spPr>
          <a:xfrm>
            <a:off x="1887827" y="6012827"/>
            <a:ext cx="4599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Bookman Old Style" panose="02050604050505020204" pitchFamily="18" charset="0"/>
              </a:rPr>
              <a:t>Исходное изображение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FC09A6-99C7-4123-902B-755EB10B2300}"/>
              </a:ext>
            </a:extLst>
          </p:cNvPr>
          <p:cNvSpPr txBox="1"/>
          <p:nvPr/>
        </p:nvSpPr>
        <p:spPr>
          <a:xfrm>
            <a:off x="7305040" y="6012827"/>
            <a:ext cx="4886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latin typeface="Bookman Old Style" panose="02050604050505020204" pitchFamily="18" charset="0"/>
              </a:rPr>
              <a:t>Оцифрованные полигоны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F443861-1346-4179-AB50-8DBC3E54F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9360" y="0"/>
            <a:ext cx="829876" cy="77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917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c 0009">
            <a:hlinkClick r:id="" action="ppaction://media"/>
            <a:extLst>
              <a:ext uri="{FF2B5EF4-FFF2-40B4-BE49-F238E27FC236}">
                <a16:creationId xmlns:a16="http://schemas.microsoft.com/office/drawing/2014/main" id="{820A13BF-0CDE-4B05-8A77-B961BEEF48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0497" y="0"/>
            <a:ext cx="11091503" cy="685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66F70BA-0707-42B6-BF68-3985D39221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0497" y="5234730"/>
            <a:ext cx="1623270" cy="162327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407A398-F1FD-4C2E-AE19-C67E04B10F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20" y="66158"/>
            <a:ext cx="936286" cy="8768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06514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9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31818" y="983673"/>
            <a:ext cx="1006864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3200" dirty="0">
              <a:solidFill>
                <a:schemeClr val="accent1"/>
              </a:solidFill>
              <a:latin typeface="Arial" panose="020B0604020202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ru-RU" sz="3200" dirty="0">
              <a:solidFill>
                <a:schemeClr val="accent1"/>
              </a:solidFill>
              <a:latin typeface="Arial" panose="020B0604020202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185095-B299-4524-BF16-0A71AD4CFC2D}"/>
              </a:ext>
            </a:extLst>
          </p:cNvPr>
          <p:cNvSpPr txBox="1"/>
          <p:nvPr/>
        </p:nvSpPr>
        <p:spPr>
          <a:xfrm>
            <a:off x="1597594" y="-11986"/>
            <a:ext cx="100686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u="sng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Построение «маски» участков поля</a:t>
            </a:r>
          </a:p>
          <a:p>
            <a:pPr algn="ctr"/>
            <a:r>
              <a:rPr lang="ru-RU" sz="2800" u="sng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с использованием утилиты </a:t>
            </a:r>
            <a:r>
              <a:rPr lang="en-US" sz="2800" u="sng" dirty="0" err="1">
                <a:latin typeface="Bookman Old Style" panose="02050604050505020204" pitchFamily="18" charset="0"/>
                <a:cs typeface="Times New Roman" panose="02020603050405020304" pitchFamily="18" charset="0"/>
              </a:rPr>
              <a:t>PixelsToolAnnotations</a:t>
            </a:r>
            <a:endParaRPr lang="ru-RU" sz="2800" u="sng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Стрелка: вправо 7">
            <a:extLst>
              <a:ext uri="{FF2B5EF4-FFF2-40B4-BE49-F238E27FC236}">
                <a16:creationId xmlns:a16="http://schemas.microsoft.com/office/drawing/2014/main" id="{8E8EA03F-D8DB-4E36-877F-E9A7C8218821}"/>
              </a:ext>
            </a:extLst>
          </p:cNvPr>
          <p:cNvSpPr/>
          <p:nvPr/>
        </p:nvSpPr>
        <p:spPr>
          <a:xfrm rot="5400000">
            <a:off x="9933063" y="3552858"/>
            <a:ext cx="796130" cy="5484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C6D728-C39B-4106-A4E7-B0C77EB48149}"/>
              </a:ext>
            </a:extLst>
          </p:cNvPr>
          <p:cNvSpPr txBox="1"/>
          <p:nvPr/>
        </p:nvSpPr>
        <p:spPr>
          <a:xfrm>
            <a:off x="1731818" y="1353005"/>
            <a:ext cx="16905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  <a:latin typeface="Book Antiqua" panose="02040602050305030304" pitchFamily="18" charset="0"/>
              </a:rPr>
              <a:t>API</a:t>
            </a:r>
            <a:endParaRPr lang="ru-RU" sz="6000" b="1" dirty="0">
              <a:solidFill>
                <a:srgbClr val="FF0000"/>
              </a:solidFill>
              <a:latin typeface="Book Antiqua" panose="0204060205030503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BF739C6-B971-4A90-B7CC-E2AE94FABC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84" t="17334" r="6916" b="48148"/>
          <a:stretch/>
        </p:blipFill>
        <p:spPr>
          <a:xfrm>
            <a:off x="3523927" y="1066976"/>
            <a:ext cx="8276538" cy="207093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D503ABE-F566-4BCD-A2FE-E358B09EF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7" t="14698" r="1667" b="9153"/>
          <a:stretch/>
        </p:blipFill>
        <p:spPr>
          <a:xfrm>
            <a:off x="1272474" y="3446861"/>
            <a:ext cx="6581391" cy="32403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Стрелка: вправо 13">
            <a:extLst>
              <a:ext uri="{FF2B5EF4-FFF2-40B4-BE49-F238E27FC236}">
                <a16:creationId xmlns:a16="http://schemas.microsoft.com/office/drawing/2014/main" id="{717EE460-6A69-48E3-AE1A-5600575E405C}"/>
              </a:ext>
            </a:extLst>
          </p:cNvPr>
          <p:cNvSpPr/>
          <p:nvPr/>
        </p:nvSpPr>
        <p:spPr>
          <a:xfrm rot="10800000">
            <a:off x="9138982" y="4447466"/>
            <a:ext cx="796130" cy="5484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0E06656-7102-42C2-8AEB-8CEC493F2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9360" y="0"/>
            <a:ext cx="829876" cy="77715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409E508-CD08-4DEA-AF84-4242A5FAE1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1129" y="4829844"/>
            <a:ext cx="1279773" cy="1406145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92359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6C121EF-2371-4A87-8637-A9BFD7340631}"/>
              </a:ext>
            </a:extLst>
          </p:cNvPr>
          <p:cNvSpPr/>
          <p:nvPr/>
        </p:nvSpPr>
        <p:spPr>
          <a:xfrm>
            <a:off x="1561956" y="-7048"/>
            <a:ext cx="94853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5400" u="sng" dirty="0">
                <a:solidFill>
                  <a:schemeClr val="accent1"/>
                </a:solidFill>
                <a:latin typeface="Bookman Old Style" panose="020506040505050202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Заключение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6690D3-E243-4BC2-9278-A5C4C76CF007}"/>
              </a:ext>
            </a:extLst>
          </p:cNvPr>
          <p:cNvSpPr txBox="1"/>
          <p:nvPr/>
        </p:nvSpPr>
        <p:spPr>
          <a:xfrm>
            <a:off x="6095999" y="1822460"/>
            <a:ext cx="60960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Bookman Old Style" panose="02050604050505020204" pitchFamily="18" charset="0"/>
                <a:cs typeface="Times New Roman" panose="02020603050405020304" pitchFamily="18" charset="0"/>
              </a:rPr>
              <a:t>Данный программный продукт существенно повысит оперативность и адекватность планирования сельскохозяйственных работ, позволит в более короткие сроки и с использованием меньших средств восполнить ущерб, нанесенный почве, а также значительно упростит осуществление контроля за применяемой на данных территориях специальной техникой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DEC0A40-0EA7-46B5-8B6A-E2A02D3F8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050" y="1113568"/>
            <a:ext cx="4627250" cy="48556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8FC84AE-5762-4D3A-A42B-D7BD5386EE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9360" y="0"/>
            <a:ext cx="829876" cy="77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3036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C29D85A-7961-1E4F-BA70-89C180D63C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81" t="20765" r="14845" b="17814"/>
          <a:stretch/>
        </p:blipFill>
        <p:spPr>
          <a:xfrm>
            <a:off x="1494019" y="614598"/>
            <a:ext cx="10088912" cy="544142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6B76103-CF9F-470F-BF47-3EE315E43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605" y="0"/>
            <a:ext cx="2621280" cy="2621280"/>
          </a:xfrm>
          <a:prstGeom prst="rect">
            <a:avLst/>
          </a:prstGeom>
        </p:spPr>
      </p:pic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809D9156-B893-4F51-87E4-5CCFD3B0F8B6}"/>
              </a:ext>
            </a:extLst>
          </p:cNvPr>
          <p:cNvSpPr txBox="1">
            <a:spLocks/>
          </p:cNvSpPr>
          <p:nvPr/>
        </p:nvSpPr>
        <p:spPr>
          <a:xfrm>
            <a:off x="5735844" y="5079776"/>
            <a:ext cx="6139501" cy="116362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1800" i="1" dirty="0">
                <a:latin typeface="Bookman Old Style" panose="02050604050505020204" pitchFamily="18" charset="0"/>
              </a:rPr>
              <a:t>Контакты</a:t>
            </a:r>
            <a:r>
              <a:rPr lang="en-US" sz="1800" i="1" dirty="0">
                <a:latin typeface="Bookman Old Style" panose="02050604050505020204" pitchFamily="18" charset="0"/>
              </a:rPr>
              <a:t>:</a:t>
            </a:r>
          </a:p>
          <a:p>
            <a:pPr algn="r"/>
            <a:r>
              <a:rPr lang="en-US" sz="1800" i="1" dirty="0">
                <a:latin typeface="Bookman Old Style" panose="02050604050505020204" pitchFamily="18" charset="0"/>
              </a:rPr>
              <a:t>+7(999)214-91-23</a:t>
            </a:r>
            <a:endParaRPr lang="ru-RU" sz="1800" i="1" dirty="0">
              <a:latin typeface="Bookman Old Style" panose="02050604050505020204" pitchFamily="18" charset="0"/>
            </a:endParaRPr>
          </a:p>
          <a:p>
            <a:pPr algn="r"/>
            <a:r>
              <a:rPr lang="en-US" sz="1800" i="1" dirty="0">
                <a:latin typeface="Bookman Old Style" panose="02050604050505020204" pitchFamily="18" charset="0"/>
              </a:rPr>
              <a:t>remembername@protonmail.com</a:t>
            </a:r>
          </a:p>
          <a:p>
            <a:pPr algn="r"/>
            <a:r>
              <a:rPr lang="en-US" sz="1800" i="1" dirty="0">
                <a:latin typeface="Bookman Old Style" panose="02050604050505020204" pitchFamily="18" charset="0"/>
                <a:cs typeface="Arial" panose="020B0604020202020204" pitchFamily="34" charset="0"/>
              </a:rPr>
              <a:t>https://git.asi.ru/remembername/datahacksd</a:t>
            </a:r>
            <a:endParaRPr lang="en-US" sz="1800" i="1" dirty="0">
              <a:latin typeface="Bookman Old Style" panose="02050604050505020204" pitchFamily="18" charset="0"/>
            </a:endParaRPr>
          </a:p>
          <a:p>
            <a:pPr algn="r"/>
            <a:endParaRPr lang="en-US" sz="1800" i="1" dirty="0">
              <a:latin typeface="Bookman Old Style" panose="02050604050505020204" pitchFamily="18" charset="0"/>
            </a:endParaRPr>
          </a:p>
          <a:p>
            <a:pPr algn="r"/>
            <a:endParaRPr lang="ru-RU" sz="2000" i="1" dirty="0">
              <a:latin typeface="Bookman Old Style" panose="020506040505050202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7AB2DB-F878-4A32-99DD-93AADED14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9360" y="0"/>
            <a:ext cx="829876" cy="77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492421"/>
      </p:ext>
    </p:extLst>
  </p:cSld>
  <p:clrMapOvr>
    <a:masterClrMapping/>
  </p:clrMapOvr>
</p:sld>
</file>

<file path=ppt/theme/theme1.xml><?xml version="1.0" encoding="utf-8"?>
<a:theme xmlns:a="http://schemas.openxmlformats.org/drawingml/2006/main" name="DATAMASTERS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3439</TotalTime>
  <Words>146</Words>
  <Application>Microsoft Office PowerPoint</Application>
  <PresentationFormat>Широкоэкранный</PresentationFormat>
  <Paragraphs>25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Calibri</vt:lpstr>
      <vt:lpstr>Book Antiqua</vt:lpstr>
      <vt:lpstr>Times New Roman</vt:lpstr>
      <vt:lpstr>Arial</vt:lpstr>
      <vt:lpstr>Bookman Old Style</vt:lpstr>
      <vt:lpstr>DATAMASTERS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Smith John</cp:lastModifiedBy>
  <cp:revision>61</cp:revision>
  <dcterms:created xsi:type="dcterms:W3CDTF">2019-05-13T16:08:50Z</dcterms:created>
  <dcterms:modified xsi:type="dcterms:W3CDTF">2019-06-18T12:49:04Z</dcterms:modified>
</cp:coreProperties>
</file>

<file path=docProps/thumbnail.jpeg>
</file>